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98" r:id="rId5"/>
    <p:sldId id="299" r:id="rId6"/>
    <p:sldId id="300" r:id="rId7"/>
    <p:sldId id="301" r:id="rId8"/>
    <p:sldId id="259" r:id="rId9"/>
    <p:sldId id="264" r:id="rId10"/>
    <p:sldId id="265" r:id="rId11"/>
    <p:sldId id="266" r:id="rId12"/>
    <p:sldId id="267" r:id="rId13"/>
    <p:sldId id="302" r:id="rId14"/>
    <p:sldId id="260" r:id="rId15"/>
    <p:sldId id="263" r:id="rId16"/>
    <p:sldId id="262" r:id="rId17"/>
    <p:sldId id="268" r:id="rId18"/>
    <p:sldId id="269" r:id="rId19"/>
    <p:sldId id="270" r:id="rId20"/>
    <p:sldId id="271" r:id="rId21"/>
    <p:sldId id="272" r:id="rId22"/>
    <p:sldId id="273" r:id="rId23"/>
    <p:sldId id="275" r:id="rId24"/>
    <p:sldId id="276" r:id="rId25"/>
    <p:sldId id="277" r:id="rId26"/>
    <p:sldId id="303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4" r:id="rId43"/>
    <p:sldId id="295" r:id="rId44"/>
    <p:sldId id="296" r:id="rId45"/>
    <p:sldId id="297" r:id="rId46"/>
    <p:sldId id="304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773" autoAdjust="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0C7BA-518E-486D-9E36-3649BA71F656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C57CD7-4195-4D2B-AC9B-CB0A812E1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459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182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49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92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 running time of O(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nW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) for the 0-1 Knapsack Problem is not polynomial-time because the knapsack capacity “W" is not bounded by a polynomial in the input size. It's important to distinguish between polynomial-time algorithms, where the running time is bounded by a polynomial in the input size, and algorithms with polynomial-like expressions where the "polynomial" term depends on parameters unrelated to the input size.</a:t>
            </a:r>
          </a:p>
          <a:p>
            <a:br>
              <a:rPr lang="en-US" b="0" i="0" dirty="0">
                <a:solidFill>
                  <a:srgbClr val="FFFFFF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36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73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676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6274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23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867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94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43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861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663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93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i="0" u="sng" dirty="0">
                <a:solidFill>
                  <a:srgbClr val="D1D5DB"/>
                </a:solidFill>
                <a:effectLst/>
                <a:latin typeface="Söhne"/>
              </a:rPr>
              <a:t>Combinatorial optimization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is a field of mathematics and computer science that focuses on finding the best solution from a finite set of possibilities in situations where there are multiple options to choose from and an objective function to optimize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19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605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95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78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C57CD7-4195-4D2B-AC9B-CB0A812E1B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210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5AF6-2F1B-201D-B110-5852A237A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D84FBB-8E29-CE91-7560-40E433FA0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57D1D-7F13-33C5-20B0-E9849F4C7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FA2CF-201E-1E9B-79F8-EC5B88E7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9F433-2595-F083-11D2-907C37591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6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FF5C-937A-8976-CB9A-1BDDEEBB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F2663C-9CFE-FDAB-A128-0F9755B4A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3A2A5-C238-A916-A9A9-86D6D1EAE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BA07-4031-3766-859E-49550B626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561F8-A66E-855B-6B9B-32B5FB0FF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73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2D72ED-9DB0-7F7E-A739-683E29D736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6CD018-FF62-3981-C65E-B244B6CB22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6B75D-738D-FC3E-3851-7680179AA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F97E5-D0E3-081A-3DB7-B2335B9B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E9E7A-21CE-BF12-F6C1-C6942D041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6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69479-70C7-31BF-E86D-294E5E722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96BFB-9671-FB3F-D414-AD97A3EFA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ED07D-7A3A-C1EF-FC46-1463C4B6F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4C088-1479-11AD-DDBA-CC99744C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E61E8-E9E1-8048-F76C-29E4328E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27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D6FB0-4A18-E74F-15EA-58A23756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60F91-2E29-7AAA-8A7B-99453B8E7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0A57-0F74-F766-8926-777B54791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ECEE3-B428-C49A-978E-915142DDA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050BE-3296-6E18-48CD-B2A82786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41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4FF58-C482-017A-40D5-0120285D9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0211C-0BBA-C8BC-7A77-3312FDE9F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E6AE5-D9EA-B143-F2F2-D12A47CC1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441DF-8E3C-8339-88A4-4377B77BA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34DE4-5207-A222-34DF-17F9ADB6B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D7D34-B38A-EFB2-65E6-1964EBBFC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06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071F-5F07-3ECC-14B0-918DC3D01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0B555-8DFB-B207-A32E-2991372A3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F4E2C-0097-D0B1-6078-69F5ACD89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C6C33B-D42C-9BAC-5BAC-1A11CE3F97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19A6AD-EBAE-C690-E94F-18A9E4F60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51470-5C3D-EC82-45FB-750142E37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00CFE5-9222-6AAD-531A-C75CB55A7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1B8463-A8C4-D819-FB45-72D8F95C9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3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D5716-5C78-020A-5822-6CD434D98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7B1653-CF6F-56C7-8FF8-9C31B0C5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25AB0-9AAD-45C2-9F46-D2B53B8F6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72DB3-2106-AD95-BC56-F5283E35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94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7772F3-EBC9-21C2-8F9C-BE68A42C0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C464D-E0EE-95F2-59EB-2DC5A9F9C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A34D1-2B52-0991-7E61-DEFC91400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6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B636E-F03D-2162-1293-B768F2800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FB1EB-3293-1F8D-07D6-B3D690153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1223A-DCF1-9B82-388D-21CA16751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975FC4-CB69-CB31-AE6D-87A20F1C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D007B-BD4E-9F19-AA0E-D722CF07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D059CD-0810-6537-C5BF-81BE867EF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94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16E77-4FDB-E731-BD27-92F27BA7C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59883E-6AEF-4CD7-5473-959EE182F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2C9A8-91B3-1664-5EF8-FCDBA8601E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DE175-38F0-F056-78FE-F410E6A1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B2E55-23E3-C013-EDF1-4E84FB2CC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708F3-F2E2-F4C9-718B-D2083DFDE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77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56E405-CF2F-D071-94BC-EE68D97B2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72BDB1-236C-5DE8-B2CD-BFA75EE53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814B1-3BCE-1DF7-EBF6-CDF1DB8D5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6E544-46D9-4819-B74D-4227576DD4C8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A9023-0C56-1AEF-CFA6-CD0AB7B94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7DDBF-0CCE-B95C-F73C-109BBBE0B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61444-A987-4927-AE8B-D82AC89B8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33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2DC63-02B9-D688-8066-3F7A8A42F6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b="1" dirty="0"/>
              <a:t>Dynamic Programming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67D67-4E82-EC37-6706-01E9EB412A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426FDA-4D9A-FD13-C01F-58AA9FBBACA6}"/>
              </a:ext>
            </a:extLst>
          </p:cNvPr>
          <p:cNvSpPr txBox="1"/>
          <p:nvPr/>
        </p:nvSpPr>
        <p:spPr>
          <a:xfrm>
            <a:off x="571500" y="5838825"/>
            <a:ext cx="3524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Mostafa Hesham 220367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891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1774-3ADE-7D19-EADB-DD4D25EC1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Divisible </a:t>
            </a:r>
            <a:r>
              <a:rPr lang="en-GB" b="1" dirty="0"/>
              <a:t>Knapsack Problem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99DE9-CFDB-1AA7-AD53-9EF660E09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can take fractions of the given items then the greedy approach can be used</a:t>
            </a:r>
          </a:p>
          <a:p>
            <a:r>
              <a:rPr lang="en-US" dirty="0"/>
              <a:t>sort the items according to their values - can be done in O(</a:t>
            </a:r>
            <a:r>
              <a:rPr lang="en-US" dirty="0" err="1"/>
              <a:t>NlogN</a:t>
            </a:r>
            <a:r>
              <a:rPr lang="en-US" dirty="0"/>
              <a:t>) </a:t>
            </a:r>
          </a:p>
          <a:p>
            <a:r>
              <a:rPr lang="en-US" dirty="0"/>
              <a:t>start with the item that is the most valuable and take as much as possible – starting with highest vi item</a:t>
            </a:r>
          </a:p>
          <a:p>
            <a:r>
              <a:rPr lang="en-US" dirty="0"/>
              <a:t>than try with the next item from our sorted list – we make a linear search in O(N) time complexity</a:t>
            </a:r>
          </a:p>
          <a:p>
            <a:r>
              <a:rPr lang="en-US" dirty="0"/>
              <a:t>overall running time is O(</a:t>
            </a:r>
            <a:r>
              <a:rPr lang="en-US" dirty="0" err="1"/>
              <a:t>NlogN</a:t>
            </a:r>
            <a:r>
              <a:rPr lang="en-US" dirty="0"/>
              <a:t>) + O(N) = O(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  <a:p>
            <a:r>
              <a:rPr lang="en-US" dirty="0"/>
              <a:t>so we can solve the divisible knapsack problem quite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72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89BA0-345C-E99F-914E-B9DC3C7B8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4F4E6-22A0-132B-7DDA-1D5E7B37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cannot accept fractions in this situation; instead, we must choose whether to take an item (x=1) or not (x=0). </a:t>
            </a:r>
          </a:p>
          <a:p>
            <a:r>
              <a:rPr lang="en-US" dirty="0"/>
              <a:t>The best outcome won't be produced by the greedy algorithm.</a:t>
            </a:r>
          </a:p>
          <a:p>
            <a:r>
              <a:rPr lang="en-US" dirty="0"/>
              <a:t>Another strategy, which is also not a smart one, would be to sort by cost per unit weight and add items from highest to lowest until the knapsack is filled.</a:t>
            </a:r>
          </a:p>
          <a:p>
            <a:r>
              <a:rPr lang="en-US" dirty="0"/>
              <a:t>With N elements, how many potential solutions are there? The running time of the brute-force method is O(2N) exponential; dynamic programming should be used instead.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9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9A8F-F582-22A7-AADF-ED37A6ACB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6F3F1-F121-79A0-4F6F-2A26D731F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solves larger problem by relating it to overlapping subproblems and then solves the subproblems</a:t>
            </a:r>
          </a:p>
          <a:p>
            <a:r>
              <a:rPr lang="en-US" dirty="0"/>
              <a:t>it works through the exponential set of solutions, but does not examine them all explicitly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420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E7E2B-33E9-C2E4-25C4-8E3BC59DC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The Knapsack </a:t>
            </a:r>
            <a:r>
              <a:rPr lang="en-US" b="1" i="1" u="sng" dirty="0"/>
              <a:t>Introduction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FEBF4-DE55-845A-D65B-76B83BBAA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672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D3276-7A31-FA35-B1D7-C85E63B64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75BB8-6FB0-B1F4-4E3A-2EF7B45CA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problem related to combinatorial optimization</a:t>
            </a:r>
          </a:p>
          <a:p>
            <a:r>
              <a:rPr lang="en-US" dirty="0"/>
              <a:t>given a set of n items – usually numbered from 1 to n</a:t>
            </a:r>
          </a:p>
          <a:p>
            <a:r>
              <a:rPr lang="en-US" dirty="0"/>
              <a:t>Each of these items possesses a mass denoted as </a:t>
            </a:r>
            <a:r>
              <a:rPr lang="en-US" dirty="0" err="1"/>
              <a:t>wi</a:t>
            </a:r>
            <a:r>
              <a:rPr lang="en-US" dirty="0"/>
              <a:t> and a corresponding value represented as v</a:t>
            </a:r>
            <a:r>
              <a:rPr lang="en-US" sz="2400" dirty="0"/>
              <a:t>i</a:t>
            </a:r>
            <a:r>
              <a:rPr lang="en-US" dirty="0"/>
              <a:t>.</a:t>
            </a:r>
          </a:p>
          <a:p>
            <a:r>
              <a:rPr lang="en-US" dirty="0"/>
              <a:t>Calculate how many of each item should be added to a collection in order to ensure that the cumulative weight, denoted as M, remains below or equal to a specified limit, while maximizing the overall value.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38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470F7-4685-83D7-A3EC-F774F41B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Knapsack Problem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D67390-7C5E-83DD-9D40-F372C839C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76115" y="1758950"/>
            <a:ext cx="501588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06D415-60E7-7228-0F81-52A2B18924E3}"/>
              </a:ext>
            </a:extLst>
          </p:cNvPr>
          <p:cNvSpPr txBox="1"/>
          <p:nvPr/>
        </p:nvSpPr>
        <p:spPr>
          <a:xfrm>
            <a:off x="190500" y="2286000"/>
            <a:ext cx="66103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Imagine you are preparing for a trip, and you have a maximum luggage weight limit of 15 kilograms imposed by the airline. This luggage weight limit represents your "knapsack capacity."</a:t>
            </a:r>
          </a:p>
        </p:txBody>
      </p:sp>
    </p:spTree>
    <p:extLst>
      <p:ext uri="{BB962C8B-B14F-4D97-AF65-F5344CB8AC3E}">
        <p14:creationId xmlns:p14="http://schemas.microsoft.com/office/powerpoint/2010/main" val="2219971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C156-A4F4-F6CB-D884-2BDF0A37C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41" y="0"/>
            <a:ext cx="10515600" cy="1325563"/>
          </a:xfrm>
        </p:spPr>
        <p:txBody>
          <a:bodyPr/>
          <a:lstStyle/>
          <a:p>
            <a:r>
              <a:rPr lang="en-US" b="1" dirty="0"/>
              <a:t>Knapsack Problem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25E3F8-F670-74C0-171D-4C8F3F19B7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729396"/>
            <a:ext cx="3361099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7CBCA4-7D73-67C6-5A28-562D9316B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582" y="2016432"/>
            <a:ext cx="5291787" cy="45906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3139DD-6882-08C5-2E5D-E7A18BDBF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3704492"/>
            <a:ext cx="3361098" cy="33234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9D23D1-575E-BA4A-E94D-CAF20252BE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7418" y="2016432"/>
            <a:ext cx="2508739" cy="1777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ED8122-99B6-CB31-633D-46FA989B4C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7186" y="4030236"/>
            <a:ext cx="3361097" cy="2902626"/>
          </a:xfrm>
          <a:prstGeom prst="rect">
            <a:avLst/>
          </a:prstGeom>
        </p:spPr>
      </p:pic>
      <p:sp>
        <p:nvSpPr>
          <p:cNvPr id="9" name="Rectangle 8" descr="10KG&#10;">
            <a:extLst>
              <a:ext uri="{FF2B5EF4-FFF2-40B4-BE49-F238E27FC236}">
                <a16:creationId xmlns:a16="http://schemas.microsoft.com/office/drawing/2014/main" id="{CF2D6605-5086-EB20-0A1A-C56E3A1496B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037347" y="5205817"/>
            <a:ext cx="869976" cy="762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12KG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91AEE2-4796-78C0-1C24-CC21B5619A05}"/>
              </a:ext>
            </a:extLst>
          </p:cNvPr>
          <p:cNvSpPr/>
          <p:nvPr/>
        </p:nvSpPr>
        <p:spPr>
          <a:xfrm>
            <a:off x="1167372" y="5205817"/>
            <a:ext cx="869976" cy="762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V$100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60AE80-C6FF-D4EF-2F61-54C63589172B}"/>
              </a:ext>
            </a:extLst>
          </p:cNvPr>
          <p:cNvSpPr/>
          <p:nvPr/>
        </p:nvSpPr>
        <p:spPr>
          <a:xfrm>
            <a:off x="768928" y="2576525"/>
            <a:ext cx="835284" cy="42635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V$120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6940AC-FF9A-60D4-0C36-05BE99D9302E}"/>
              </a:ext>
            </a:extLst>
          </p:cNvPr>
          <p:cNvSpPr/>
          <p:nvPr/>
        </p:nvSpPr>
        <p:spPr>
          <a:xfrm>
            <a:off x="1604211" y="2576525"/>
            <a:ext cx="664720" cy="42635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B5945A-DBA4-71F5-B677-71A0C0D02ACE}"/>
              </a:ext>
            </a:extLst>
          </p:cNvPr>
          <p:cNvSpPr/>
          <p:nvPr/>
        </p:nvSpPr>
        <p:spPr>
          <a:xfrm>
            <a:off x="3958936" y="2737856"/>
            <a:ext cx="736495" cy="48126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V$50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A54610-F195-F615-860B-6FB0FE6965E1}"/>
              </a:ext>
            </a:extLst>
          </p:cNvPr>
          <p:cNvSpPr/>
          <p:nvPr/>
        </p:nvSpPr>
        <p:spPr>
          <a:xfrm>
            <a:off x="4695431" y="2737856"/>
            <a:ext cx="652084" cy="481263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092178-F2A2-3406-E364-70311CD53CCC}"/>
              </a:ext>
            </a:extLst>
          </p:cNvPr>
          <p:cNvSpPr/>
          <p:nvPr/>
        </p:nvSpPr>
        <p:spPr>
          <a:xfrm>
            <a:off x="4776771" y="5104712"/>
            <a:ext cx="776087" cy="3335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V$60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307CA5-BA30-E72E-BA45-65C61A79E3FD}"/>
              </a:ext>
            </a:extLst>
          </p:cNvPr>
          <p:cNvSpPr/>
          <p:nvPr/>
        </p:nvSpPr>
        <p:spPr>
          <a:xfrm>
            <a:off x="5552858" y="5104712"/>
            <a:ext cx="776087" cy="33356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10KG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2EFF04-EA57-4FC7-6A70-6DAF642B6DDF}"/>
              </a:ext>
            </a:extLst>
          </p:cNvPr>
          <p:cNvSpPr txBox="1"/>
          <p:nvPr/>
        </p:nvSpPr>
        <p:spPr>
          <a:xfrm>
            <a:off x="35686" y="1081936"/>
            <a:ext cx="10682309" cy="64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Now, think of the items you want to take with you on your journey as a set of objects. Each of these items has its own weight (in kilograms) and importance to you, perhaps represented by their value.</a:t>
            </a:r>
          </a:p>
        </p:txBody>
      </p:sp>
    </p:spTree>
    <p:extLst>
      <p:ext uri="{BB962C8B-B14F-4D97-AF65-F5344CB8AC3E}">
        <p14:creationId xmlns:p14="http://schemas.microsoft.com/office/powerpoint/2010/main" val="410210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7805733" y="213359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7805734" y="3127940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7805735" y="4195761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7805736" y="5291136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E255C3-C781-EABF-FAA7-3902BC3D8B41}"/>
              </a:ext>
            </a:extLst>
          </p:cNvPr>
          <p:cNvSpPr txBox="1"/>
          <p:nvPr/>
        </p:nvSpPr>
        <p:spPr>
          <a:xfrm>
            <a:off x="114300" y="5600649"/>
            <a:ext cx="328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 can put items max 10KG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3FE487F-5F55-99D9-BDAC-70A3810D2D5A}"/>
              </a:ext>
            </a:extLst>
          </p:cNvPr>
          <p:cNvCxnSpPr>
            <a:stCxn id="28" idx="3"/>
            <a:endCxn id="26" idx="1"/>
          </p:cNvCxnSpPr>
          <p:nvPr/>
        </p:nvCxnSpPr>
        <p:spPr>
          <a:xfrm>
            <a:off x="3400425" y="5785315"/>
            <a:ext cx="433738" cy="4429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66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7805733" y="213359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7805734" y="3127940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7805735" y="4195761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3860052" y="4372087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</p:spTree>
    <p:extLst>
      <p:ext uri="{BB962C8B-B14F-4D97-AF65-F5344CB8AC3E}">
        <p14:creationId xmlns:p14="http://schemas.microsoft.com/office/powerpoint/2010/main" val="933265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3867148" y="435476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7805734" y="3127940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7805735" y="4195761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3906185" y="3578501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</p:spTree>
    <p:extLst>
      <p:ext uri="{BB962C8B-B14F-4D97-AF65-F5344CB8AC3E}">
        <p14:creationId xmlns:p14="http://schemas.microsoft.com/office/powerpoint/2010/main" val="324111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3726-4B80-34FE-CEE4-E7CFF3E2B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u="sng" dirty="0"/>
              <a:t>Dynamic Programming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449EB-F4C3-2AF8-C46F-51BD0265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dynamic programming </a:t>
            </a:r>
            <a:r>
              <a:rPr lang="en-US" dirty="0"/>
              <a:t>is both an optimization technique and a computer programming method</a:t>
            </a:r>
          </a:p>
          <a:p>
            <a:r>
              <a:rPr lang="en-US" dirty="0"/>
              <a:t>The central concept revolves around the ability to dissect complex issues into smaller, recursive subproblems.</a:t>
            </a:r>
          </a:p>
          <a:p>
            <a:r>
              <a:rPr lang="en-US" dirty="0"/>
              <a:t>then we find the solutions for these subproblems and finally we combine the </a:t>
            </a:r>
            <a:r>
              <a:rPr lang="en-US" dirty="0" err="1"/>
              <a:t>subresults</a:t>
            </a:r>
            <a:r>
              <a:rPr lang="en-US" dirty="0"/>
              <a:t> to find the final solution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547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7805733" y="213359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3921964" y="4346434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7805735" y="4195761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3921964" y="3593959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</p:spTree>
    <p:extLst>
      <p:ext uri="{BB962C8B-B14F-4D97-AF65-F5344CB8AC3E}">
        <p14:creationId xmlns:p14="http://schemas.microsoft.com/office/powerpoint/2010/main" val="1463716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7805733" y="213359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7805734" y="3127940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7805735" y="4195761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7805736" y="5291136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</p:spTree>
    <p:extLst>
      <p:ext uri="{BB962C8B-B14F-4D97-AF65-F5344CB8AC3E}">
        <p14:creationId xmlns:p14="http://schemas.microsoft.com/office/powerpoint/2010/main" val="42679676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2F35-2CC5-1BDA-EC62-7A4376F0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7EF20CA-DE11-9CA8-EC6B-9E92CC5C5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9239" y="2952069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F63EAA7-B385-53E5-BCBA-5CDDB9B6DCE6}"/>
              </a:ext>
            </a:extLst>
          </p:cNvPr>
          <p:cNvSpPr/>
          <p:nvPr/>
        </p:nvSpPr>
        <p:spPr>
          <a:xfrm>
            <a:off x="3609975" y="2943225"/>
            <a:ext cx="133350" cy="24765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E2AA4E-DBCC-EB92-E794-A4A2F9C0CB7C}"/>
              </a:ext>
            </a:extLst>
          </p:cNvPr>
          <p:cNvSpPr/>
          <p:nvPr/>
        </p:nvSpPr>
        <p:spPr>
          <a:xfrm>
            <a:off x="3606733" y="5310187"/>
            <a:ext cx="1428750" cy="21907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071CA-87A7-D4A9-94BC-8D0D30141D0B}"/>
              </a:ext>
            </a:extLst>
          </p:cNvPr>
          <p:cNvSpPr/>
          <p:nvPr/>
        </p:nvSpPr>
        <p:spPr>
          <a:xfrm>
            <a:off x="7805733" y="2133599"/>
            <a:ext cx="1057275" cy="7524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W1 =5KG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95A39C-58A9-10C8-B548-AD2CF2355EA4}"/>
              </a:ext>
            </a:extLst>
          </p:cNvPr>
          <p:cNvSpPr/>
          <p:nvPr/>
        </p:nvSpPr>
        <p:spPr>
          <a:xfrm>
            <a:off x="7805734" y="3127940"/>
            <a:ext cx="1057275" cy="75247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W2=7KG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E92A35-5E23-A4FC-D6CB-3721E6D6DFA1}"/>
              </a:ext>
            </a:extLst>
          </p:cNvPr>
          <p:cNvSpPr/>
          <p:nvPr/>
        </p:nvSpPr>
        <p:spPr>
          <a:xfrm>
            <a:off x="3906185" y="4404717"/>
            <a:ext cx="1057275" cy="75247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W3=9KG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F73126-9BF6-7E05-3D9C-E1F1260AD75A}"/>
              </a:ext>
            </a:extLst>
          </p:cNvPr>
          <p:cNvSpPr/>
          <p:nvPr/>
        </p:nvSpPr>
        <p:spPr>
          <a:xfrm>
            <a:off x="7805736" y="5291136"/>
            <a:ext cx="1057275" cy="75247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W4=2KG</a:t>
            </a:r>
          </a:p>
        </p:txBody>
      </p:sp>
      <p:pic>
        <p:nvPicPr>
          <p:cNvPr id="18" name="Content Placeholder 12">
            <a:extLst>
              <a:ext uri="{FF2B5EF4-FFF2-40B4-BE49-F238E27FC236}">
                <a16:creationId xmlns:a16="http://schemas.microsoft.com/office/drawing/2014/main" id="{9BB87C1A-3F1D-66AE-2109-4D414D6CE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846" y="2987110"/>
            <a:ext cx="146317" cy="248738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2176B99-1413-7F82-7C3C-535782E6B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222" y="5216120"/>
            <a:ext cx="1438781" cy="23166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748559-4C68-578A-671D-161E81F8FA9E}"/>
              </a:ext>
            </a:extLst>
          </p:cNvPr>
          <p:cNvSpPr txBox="1"/>
          <p:nvPr/>
        </p:nvSpPr>
        <p:spPr>
          <a:xfrm>
            <a:off x="8986833" y="2286000"/>
            <a:ext cx="17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          V1=$10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281AFB-F922-C3E9-A8CB-9A609B8B3076}"/>
              </a:ext>
            </a:extLst>
          </p:cNvPr>
          <p:cNvSpPr txBox="1"/>
          <p:nvPr/>
        </p:nvSpPr>
        <p:spPr>
          <a:xfrm>
            <a:off x="8986832" y="3280341"/>
            <a:ext cx="1728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          V2=$13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8F5696-277E-38C0-F061-E6AEA72AE4D1}"/>
              </a:ext>
            </a:extLst>
          </p:cNvPr>
          <p:cNvSpPr txBox="1"/>
          <p:nvPr/>
        </p:nvSpPr>
        <p:spPr>
          <a:xfrm>
            <a:off x="8986833" y="4348162"/>
            <a:ext cx="172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          V3=$19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6AEE9A-914F-FDEC-3241-DEE07D1287AD}"/>
              </a:ext>
            </a:extLst>
          </p:cNvPr>
          <p:cNvSpPr txBox="1"/>
          <p:nvPr/>
        </p:nvSpPr>
        <p:spPr>
          <a:xfrm>
            <a:off x="8986832" y="5415983"/>
            <a:ext cx="172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X4          V4=$4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1A80B8-22EA-FDF7-BD6F-DFF48AF977F2}"/>
              </a:ext>
            </a:extLst>
          </p:cNvPr>
          <p:cNvSpPr txBox="1"/>
          <p:nvPr/>
        </p:nvSpPr>
        <p:spPr>
          <a:xfrm>
            <a:off x="3834163" y="6043611"/>
            <a:ext cx="1438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M=10 KG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DB3CED-FD22-B157-C65E-05B0A19F6ABF}"/>
              </a:ext>
            </a:extLst>
          </p:cNvPr>
          <p:cNvSpPr txBox="1"/>
          <p:nvPr/>
        </p:nvSpPr>
        <p:spPr>
          <a:xfrm>
            <a:off x="3743325" y="5600649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KNAPSACK</a:t>
            </a:r>
          </a:p>
        </p:txBody>
      </p:sp>
    </p:spTree>
    <p:extLst>
      <p:ext uri="{BB962C8B-B14F-4D97-AF65-F5344CB8AC3E}">
        <p14:creationId xmlns:p14="http://schemas.microsoft.com/office/powerpoint/2010/main" val="1293083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18755-35CF-EBAB-3C54-422AE425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5226C-761E-AD5E-A465-74EF49378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Subproblems must be defined. For example, given N items, we must decide N times whether to accept an item with a certain index or not. the answer taking into account all potential pairings of residual items and residual weight</a:t>
            </a:r>
          </a:p>
          <a:p>
            <a:r>
              <a:rPr lang="en-US" dirty="0"/>
              <a:t>The subproblem relating to the first </a:t>
            </a:r>
            <a:r>
              <a:rPr lang="en-US" dirty="0" err="1"/>
              <a:t>i</a:t>
            </a:r>
            <a:r>
              <a:rPr lang="en-US" dirty="0"/>
              <a:t> items and available weight is solved by S[</a:t>
            </a:r>
            <a:r>
              <a:rPr lang="en-US" dirty="0" err="1"/>
              <a:t>i</a:t>
            </a:r>
            <a:r>
              <a:rPr lang="en-US" dirty="0"/>
              <a:t>][w]. w </a:t>
            </a:r>
          </a:p>
          <a:p>
            <a:r>
              <a:rPr lang="en-US" dirty="0"/>
              <a:t>The greatest price of goods that can fit in a backpack of a given size and weight is S[</a:t>
            </a:r>
            <a:r>
              <a:rPr lang="en-US" dirty="0" err="1"/>
              <a:t>i</a:t>
            </a:r>
            <a:r>
              <a:rPr lang="en-US" dirty="0"/>
              <a:t>][w]. Therefore, selecting an item from the first I options, we must choose whether to accept it or not.</a:t>
            </a:r>
          </a:p>
        </p:txBody>
      </p:sp>
    </p:spTree>
    <p:extLst>
      <p:ext uri="{BB962C8B-B14F-4D97-AF65-F5344CB8AC3E}">
        <p14:creationId xmlns:p14="http://schemas.microsoft.com/office/powerpoint/2010/main" val="4043330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715EB-711F-D0E0-2F35-C80AB5CB7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10D10-7531-4270-02C0-DEDD7E37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If we consider all subsets of the items – there may be 2 cases:</a:t>
            </a:r>
          </a:p>
          <a:p>
            <a:r>
              <a:rPr lang="en-US" sz="2400" dirty="0"/>
              <a:t> the given item is included in the solution (optimal subset)</a:t>
            </a:r>
          </a:p>
          <a:p>
            <a:r>
              <a:rPr lang="en-US" sz="2400" dirty="0"/>
              <a:t> the given item is not included 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So the maximum value (solution) can be reduced to smaller </a:t>
            </a:r>
            <a:r>
              <a:rPr lang="en-US" sz="2400" b="1" dirty="0" err="1"/>
              <a:t>andsmaller</a:t>
            </a:r>
            <a:r>
              <a:rPr lang="en-US" sz="2400" b="1" dirty="0"/>
              <a:t> subproblems – and these subproblems overlap</a:t>
            </a:r>
          </a:p>
          <a:p>
            <a:r>
              <a:rPr lang="en-US" sz="2400" dirty="0"/>
              <a:t> The </a:t>
            </a:r>
            <a:r>
              <a:rPr lang="en-US" sz="2400" dirty="0" err="1"/>
              <a:t>i-th</a:t>
            </a:r>
            <a:r>
              <a:rPr lang="en-US" sz="2400" dirty="0"/>
              <a:t> item is not included which means that the max value is obtained by the previous N-1 items (and M total weights)</a:t>
            </a:r>
          </a:p>
          <a:p>
            <a:r>
              <a:rPr lang="en-US" sz="2400" dirty="0"/>
              <a:t>The </a:t>
            </a:r>
            <a:r>
              <a:rPr lang="en-US" sz="2400" dirty="0" err="1"/>
              <a:t>i-th</a:t>
            </a:r>
            <a:r>
              <a:rPr lang="en-US" sz="2400" dirty="0"/>
              <a:t> item is included – max value is vi plus the values obtained by the previous N-1 items (and M-</a:t>
            </a:r>
            <a:r>
              <a:rPr lang="en-US" sz="2400" dirty="0" err="1"/>
              <a:t>wi</a:t>
            </a:r>
            <a:r>
              <a:rPr lang="en-US" sz="2400" dirty="0"/>
              <a:t> total weights)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804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43FF-02EF-197A-C532-AAD284263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01451-03D4-C805-3351-CCC7744A1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running time of Knapsack: O(</a:t>
            </a:r>
            <a:r>
              <a:rPr lang="en-US" dirty="0" err="1"/>
              <a:t>nW</a:t>
            </a:r>
            <a:r>
              <a:rPr lang="en-US" dirty="0"/>
              <a:t>)</a:t>
            </a:r>
          </a:p>
          <a:p>
            <a:r>
              <a:rPr lang="en-US" dirty="0"/>
              <a:t>but it is not polynomial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1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482D2-9135-FA80-87A8-8A1E41844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Knapsack Problem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78863-589F-A76C-C726-AB35D169C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09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W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616309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2F3EB6-3111-9D86-5A83-550634885305}"/>
              </a:ext>
            </a:extLst>
          </p:cNvPr>
          <p:cNvSpPr txBox="1"/>
          <p:nvPr/>
        </p:nvSpPr>
        <p:spPr>
          <a:xfrm>
            <a:off x="10160000" y="4069318"/>
            <a:ext cx="1520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weights [kg]</a:t>
            </a:r>
          </a:p>
        </p:txBody>
      </p:sp>
    </p:spTree>
    <p:extLst>
      <p:ext uri="{BB962C8B-B14F-4D97-AF65-F5344CB8AC3E}">
        <p14:creationId xmlns:p14="http://schemas.microsoft.com/office/powerpoint/2010/main" val="2662728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175824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3047891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fill it with 0 because there is no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228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007041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3047891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 fill the it because the is 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503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3726-4B80-34FE-CEE4-E7CFF3E2B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u="sng" dirty="0"/>
              <a:t>Dynamic Programming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449EB-F4C3-2AF8-C46F-51BD0265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u="sng" dirty="0"/>
              <a:t>Dynamic programming</a:t>
            </a:r>
            <a:r>
              <a:rPr lang="en-US" dirty="0"/>
              <a:t> is an approach used to tackle intricate problems by decomposing them into a set of more manageable and smaller subproblems. The central concept revolves around the ability to dissect complex issues into smaller, recursive subproblems.</a:t>
            </a:r>
          </a:p>
          <a:p>
            <a:r>
              <a:rPr lang="en-US" b="1" u="sng" dirty="0"/>
              <a:t>dynamic programming </a:t>
            </a:r>
            <a:r>
              <a:rPr lang="en-US" dirty="0"/>
              <a:t>takes far less time than other methods that don't take advantage of the subproblem overlap</a:t>
            </a:r>
          </a:p>
          <a:p>
            <a:r>
              <a:rPr lang="en-US" dirty="0"/>
              <a:t>we need to solve different parts of the problem (subproblems) + combine the solutions of the subproblems to reach an overall solution</a:t>
            </a:r>
          </a:p>
          <a:p>
            <a:r>
              <a:rPr lang="en-US" dirty="0"/>
              <a:t>we solve each subproblems only once - we reduce the number of computations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3774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115422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3047891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 fill the it because the is 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884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808881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2847975"/>
            <a:ext cx="3152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put the v of item 1 in row </a:t>
            </a:r>
            <a:r>
              <a:rPr lang="en-US" dirty="0" err="1"/>
              <a:t>colm</a:t>
            </a:r>
            <a:r>
              <a:rPr lang="en-US" dirty="0"/>
              <a:t> 4when it get to 4KG V1=10 same as when the W gets to 5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57CBB99-08B7-E022-BBF1-5D1E8755688C}"/>
              </a:ext>
            </a:extLst>
          </p:cNvPr>
          <p:cNvCxnSpPr/>
          <p:nvPr/>
        </p:nvCxnSpPr>
        <p:spPr>
          <a:xfrm flipH="1" flipV="1">
            <a:off x="5057775" y="2628900"/>
            <a:ext cx="3143250" cy="4381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207582-B532-0A90-5052-A1D48F90BC14}"/>
              </a:ext>
            </a:extLst>
          </p:cNvPr>
          <p:cNvCxnSpPr/>
          <p:nvPr/>
        </p:nvCxnSpPr>
        <p:spPr>
          <a:xfrm>
            <a:off x="8277225" y="3590925"/>
            <a:ext cx="0" cy="1409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74480E-05C0-836E-6680-19DC1563DBF2}"/>
              </a:ext>
            </a:extLst>
          </p:cNvPr>
          <p:cNvCxnSpPr/>
          <p:nvPr/>
        </p:nvCxnSpPr>
        <p:spPr>
          <a:xfrm flipH="1" flipV="1">
            <a:off x="7715250" y="2628900"/>
            <a:ext cx="485775" cy="438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554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386273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2847975"/>
            <a:ext cx="3152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 will put the v2 value in r2 c2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820F10-8CE4-9523-6A0F-A213DAA8FF1A}"/>
              </a:ext>
            </a:extLst>
          </p:cNvPr>
          <p:cNvSpPr txBox="1"/>
          <p:nvPr/>
        </p:nvSpPr>
        <p:spPr>
          <a:xfrm>
            <a:off x="3533775" y="610104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X</a:t>
            </a:r>
            <a:r>
              <a:rPr lang="pl-PL" dirty="0"/>
              <a:t>[i][w] =max(</a:t>
            </a:r>
            <a:r>
              <a:rPr lang="en-US" dirty="0"/>
              <a:t>X</a:t>
            </a:r>
            <a:r>
              <a:rPr lang="pl-PL" dirty="0"/>
              <a:t>[i-1][w] ; v</a:t>
            </a:r>
            <a:r>
              <a:rPr lang="en-US" dirty="0"/>
              <a:t>al</a:t>
            </a:r>
            <a:r>
              <a:rPr lang="pl-PL" dirty="0"/>
              <a:t>i + </a:t>
            </a:r>
            <a:r>
              <a:rPr lang="en-US" dirty="0"/>
              <a:t>X</a:t>
            </a:r>
            <a:r>
              <a:rPr lang="pl-PL" dirty="0"/>
              <a:t>[i-1][w-wi])</a:t>
            </a:r>
            <a:r>
              <a:rPr lang="en-US" dirty="0"/>
              <a:t> = max(0,4)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577607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0775856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7F5E8-9855-A04F-E138-FC5C847C0A3C}"/>
              </a:ext>
            </a:extLst>
          </p:cNvPr>
          <p:cNvSpPr txBox="1"/>
          <p:nvPr/>
        </p:nvSpPr>
        <p:spPr>
          <a:xfrm>
            <a:off x="8201025" y="2847975"/>
            <a:ext cx="31527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put the V1 value in r2 c4 and c5 because it is [Item 1,Item 2] so we will take the </a:t>
            </a:r>
            <a:r>
              <a:rPr lang="en-US" b="1" dirty="0"/>
              <a:t>max it will be V1 </a:t>
            </a:r>
          </a:p>
          <a:p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C085EA6-3E97-67C2-2B60-F34278296AF0}"/>
              </a:ext>
            </a:extLst>
          </p:cNvPr>
          <p:cNvSpPr txBox="1"/>
          <p:nvPr/>
        </p:nvSpPr>
        <p:spPr>
          <a:xfrm>
            <a:off x="3362325" y="62356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X[i][w] =max(X[i-1][w] ; vali + X[i-1][w-wi]) = max(</a:t>
            </a:r>
            <a:r>
              <a:rPr lang="en-US" dirty="0"/>
              <a:t>10</a:t>
            </a:r>
            <a:r>
              <a:rPr lang="pl-PL" dirty="0"/>
              <a:t>,4)</a:t>
            </a:r>
          </a:p>
        </p:txBody>
      </p:sp>
    </p:spTree>
    <p:extLst>
      <p:ext uri="{BB962C8B-B14F-4D97-AF65-F5344CB8AC3E}">
        <p14:creationId xmlns:p14="http://schemas.microsoft.com/office/powerpoint/2010/main" val="15311067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274353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F38E98-73B4-F15D-2049-FFFF4AE826CE}"/>
              </a:ext>
            </a:extLst>
          </p:cNvPr>
          <p:cNvSpPr txBox="1"/>
          <p:nvPr/>
        </p:nvSpPr>
        <p:spPr>
          <a:xfrm>
            <a:off x="3238500" y="6311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X[i][w] =max(X[i-1][w] ; vali + X[i-1][w-wi]) = max(</a:t>
            </a:r>
            <a:r>
              <a:rPr lang="en-US" dirty="0"/>
              <a:t>4</a:t>
            </a:r>
            <a:r>
              <a:rPr lang="pl-PL" dirty="0"/>
              <a:t>,</a:t>
            </a:r>
            <a:r>
              <a:rPr lang="en-US" dirty="0"/>
              <a:t>0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95932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977657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85A0921-2FEC-52A9-DEA8-7003F7662BC8}"/>
              </a:ext>
            </a:extLst>
          </p:cNvPr>
          <p:cNvSpPr txBox="1"/>
          <p:nvPr/>
        </p:nvSpPr>
        <p:spPr>
          <a:xfrm>
            <a:off x="8601075" y="2657475"/>
            <a:ext cx="2533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 have the v2 and v3 we will take the max which is v3=7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2AB53F-24A7-E51B-1A44-5E6C057BD510}"/>
              </a:ext>
            </a:extLst>
          </p:cNvPr>
          <p:cNvCxnSpPr/>
          <p:nvPr/>
        </p:nvCxnSpPr>
        <p:spPr>
          <a:xfrm flipH="1">
            <a:off x="7486650" y="3580805"/>
            <a:ext cx="1114425" cy="2279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DD8E652-3FBF-B6A7-CFE3-271EFBDD17D4}"/>
              </a:ext>
            </a:extLst>
          </p:cNvPr>
          <p:cNvSpPr txBox="1"/>
          <p:nvPr/>
        </p:nvSpPr>
        <p:spPr>
          <a:xfrm>
            <a:off x="3686175" y="638492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X[i][w] =max(X[i-1][w] ; vali + X[i-1][w-wi]) = max(</a:t>
            </a:r>
            <a:r>
              <a:rPr lang="en-US" dirty="0"/>
              <a:t>4</a:t>
            </a:r>
            <a:r>
              <a:rPr lang="pl-PL" dirty="0"/>
              <a:t>,</a:t>
            </a:r>
            <a:r>
              <a:rPr lang="en-US" dirty="0"/>
              <a:t>7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6307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869266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85A0921-2FEC-52A9-DEA8-7003F7662BC8}"/>
              </a:ext>
            </a:extLst>
          </p:cNvPr>
          <p:cNvSpPr txBox="1"/>
          <p:nvPr/>
        </p:nvSpPr>
        <p:spPr>
          <a:xfrm>
            <a:off x="8601075" y="2657475"/>
            <a:ext cx="2533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will be V1=10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2AB53F-24A7-E51B-1A44-5E6C057BD510}"/>
              </a:ext>
            </a:extLst>
          </p:cNvPr>
          <p:cNvCxnSpPr>
            <a:cxnSpLocks/>
          </p:cNvCxnSpPr>
          <p:nvPr/>
        </p:nvCxnSpPr>
        <p:spPr>
          <a:xfrm flipH="1">
            <a:off x="7962900" y="3026807"/>
            <a:ext cx="762000" cy="2697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184CD9B-2773-31E8-1D8A-8A1BB71004EC}"/>
              </a:ext>
            </a:extLst>
          </p:cNvPr>
          <p:cNvSpPr txBox="1"/>
          <p:nvPr/>
        </p:nvSpPr>
        <p:spPr>
          <a:xfrm>
            <a:off x="3209925" y="6308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X[i][w] =max(X[i-1][w] ; vali + X[i-1][w-wi]) = max(</a:t>
            </a:r>
            <a:r>
              <a:rPr lang="en-US" dirty="0"/>
              <a:t>10</a:t>
            </a:r>
            <a:r>
              <a:rPr lang="pl-PL" dirty="0"/>
              <a:t>,</a:t>
            </a:r>
            <a:r>
              <a:rPr lang="en-US" dirty="0"/>
              <a:t>7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22028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335622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85A0921-2FEC-52A9-DEA8-7003F7662BC8}"/>
              </a:ext>
            </a:extLst>
          </p:cNvPr>
          <p:cNvSpPr txBox="1"/>
          <p:nvPr/>
        </p:nvSpPr>
        <p:spPr>
          <a:xfrm>
            <a:off x="8313737" y="1361868"/>
            <a:ext cx="36925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the max </a:t>
            </a:r>
            <a:r>
              <a:rPr lang="en-US" b="1" dirty="0"/>
              <a:t>KG</a:t>
            </a:r>
            <a:r>
              <a:rPr lang="en-US" dirty="0"/>
              <a:t> is 5KG and we want to take the max between V1,V2,V3</a:t>
            </a:r>
          </a:p>
          <a:p>
            <a:r>
              <a:rPr lang="en-US" dirty="0"/>
              <a:t>W1 is=4KG,W2 =2kg and W3=3kg the max here is the value of V!=10</a:t>
            </a:r>
          </a:p>
          <a:p>
            <a:r>
              <a:rPr lang="en-US" dirty="0"/>
              <a:t>But we can add V2 + V3 =11 and they will be =5kg because W2+W3=5kg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2AB53F-24A7-E51B-1A44-5E6C057BD510}"/>
              </a:ext>
            </a:extLst>
          </p:cNvPr>
          <p:cNvCxnSpPr>
            <a:cxnSpLocks/>
          </p:cNvCxnSpPr>
          <p:nvPr/>
        </p:nvCxnSpPr>
        <p:spPr>
          <a:xfrm>
            <a:off x="9074150" y="3058558"/>
            <a:ext cx="98425" cy="2714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72259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299469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91C13-FC0D-24EE-2B26-D7328B322BBE}"/>
              </a:ext>
            </a:extLst>
          </p:cNvPr>
          <p:cNvCxnSpPr/>
          <p:nvPr/>
        </p:nvCxnSpPr>
        <p:spPr>
          <a:xfrm>
            <a:off x="8181975" y="3714641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85A0921-2FEC-52A9-DEA8-7003F7662BC8}"/>
              </a:ext>
            </a:extLst>
          </p:cNvPr>
          <p:cNvSpPr txBox="1"/>
          <p:nvPr/>
        </p:nvSpPr>
        <p:spPr>
          <a:xfrm>
            <a:off x="8313737" y="1361868"/>
            <a:ext cx="36925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the max </a:t>
            </a:r>
            <a:r>
              <a:rPr lang="en-US" b="1" dirty="0"/>
              <a:t>KG</a:t>
            </a:r>
            <a:r>
              <a:rPr lang="en-US" dirty="0"/>
              <a:t> is 5KG and we want to take the max between V1,V2,V3</a:t>
            </a:r>
          </a:p>
          <a:p>
            <a:r>
              <a:rPr lang="en-US" dirty="0"/>
              <a:t>W1 is=4KG,W2 =2kg and W3=3kg the max here is the value of V!=10</a:t>
            </a:r>
          </a:p>
          <a:p>
            <a:r>
              <a:rPr lang="en-US" dirty="0"/>
              <a:t>But we can add V2 + V3 =11 and they will be =5kg because W2+W3=5kg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2AB53F-24A7-E51B-1A44-5E6C057BD510}"/>
              </a:ext>
            </a:extLst>
          </p:cNvPr>
          <p:cNvCxnSpPr>
            <a:cxnSpLocks/>
          </p:cNvCxnSpPr>
          <p:nvPr/>
        </p:nvCxnSpPr>
        <p:spPr>
          <a:xfrm>
            <a:off x="9074150" y="3058558"/>
            <a:ext cx="98425" cy="2714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5441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798151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3411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58875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808080"/>
                          </a:highlight>
                        </a:rPr>
                        <a:t>       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95ED3A-8D5D-1807-D70D-A43531C92F4C}"/>
              </a:ext>
            </a:extLst>
          </p:cNvPr>
          <p:cNvSpPr txBox="1"/>
          <p:nvPr/>
        </p:nvSpPr>
        <p:spPr>
          <a:xfrm>
            <a:off x="4953000" y="5973644"/>
            <a:ext cx="5035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/>
              <a:t>we know that the maximum profit is </a:t>
            </a:r>
            <a:r>
              <a:rPr lang="hu-HU" b="1" i="1" dirty="0"/>
              <a:t>$11</a:t>
            </a:r>
            <a:r>
              <a:rPr lang="hu-HU" i="1" dirty="0"/>
              <a:t> but how </a:t>
            </a:r>
          </a:p>
          <a:p>
            <a:pPr algn="ctr"/>
            <a:r>
              <a:rPr lang="hu-HU" i="1" dirty="0"/>
              <a:t>wo achieve this result – what items to include?</a:t>
            </a:r>
          </a:p>
        </p:txBody>
      </p:sp>
    </p:spTree>
    <p:extLst>
      <p:ext uri="{BB962C8B-B14F-4D97-AF65-F5344CB8AC3E}">
        <p14:creationId xmlns:p14="http://schemas.microsoft.com/office/powerpoint/2010/main" val="4016117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113A-8244-42BC-A630-5A106EBB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So when we can use </a:t>
            </a:r>
            <a:r>
              <a:rPr lang="hu-HU" b="1" u="sng" dirty="0"/>
              <a:t>Dynamic Programming</a:t>
            </a:r>
            <a:endParaRPr lang="en-GB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A67675-4BCB-4BC6-8D70-97687A2CDF06}"/>
              </a:ext>
            </a:extLst>
          </p:cNvPr>
          <p:cNvSpPr txBox="1"/>
          <p:nvPr/>
        </p:nvSpPr>
        <p:spPr>
          <a:xfrm>
            <a:off x="6090316" y="1944210"/>
            <a:ext cx="184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GB" sz="20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075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D6F4E-AC16-F3CB-D6BF-532F38DBB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 what items to include?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E56F4-243E-E544-D1FE-0AE6FC648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start with the last item (last row and last column) and we keep comparing the items right above (below) each other</a:t>
            </a:r>
          </a:p>
          <a:p>
            <a:r>
              <a:rPr lang="en-US" dirty="0"/>
              <a:t>if the 2 values are the same: it means we have not included the given item in the knapsack (so we take 1 step upwards in the X table)</a:t>
            </a:r>
          </a:p>
          <a:p>
            <a:r>
              <a:rPr lang="en-US" dirty="0"/>
              <a:t>otherwise we take 1 step upwards and take as many steps to the left as the w weight of that item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770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723540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3411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58875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765144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974601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3411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58875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308463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730068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3411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58875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98733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4266-58E3-76FF-AD9D-815A637E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9DD8-CD78-E4F0-DC09-DDDD0734D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N= 3Items   M = 5kg  capacity of knapsack</a:t>
            </a:r>
          </a:p>
          <a:p>
            <a:pPr marL="0" indent="0">
              <a:buNone/>
            </a:pPr>
            <a:r>
              <a:rPr lang="pl-PL" dirty="0"/>
              <a:t>item 1		w1 = 4kg		v1 = $10</a:t>
            </a:r>
          </a:p>
          <a:p>
            <a:pPr marL="0" indent="0">
              <a:buNone/>
            </a:pPr>
            <a:r>
              <a:rPr lang="pl-PL" dirty="0"/>
              <a:t>item 2		w2 = 2kg		v2 = $4</a:t>
            </a:r>
          </a:p>
          <a:p>
            <a:pPr marL="0" indent="0">
              <a:buNone/>
            </a:pPr>
            <a:r>
              <a:rPr lang="pl-PL" dirty="0"/>
              <a:t>item 3		w3 = 3kg		v3 = $7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D3B96B-D459-AE15-1357-78F7E0B1D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406830"/>
              </p:ext>
            </p:extLst>
          </p:nvPr>
        </p:nvGraphicFramePr>
        <p:xfrm>
          <a:off x="2031999" y="4105275"/>
          <a:ext cx="812800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40884455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4305701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3738270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68425734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972175866"/>
                    </a:ext>
                  </a:extLst>
                </a:gridCol>
                <a:gridCol w="1163411">
                  <a:extLst>
                    <a:ext uri="{9D8B030D-6E8A-4147-A177-3AD203B41FA5}">
                      <a16:colId xmlns:a16="http://schemas.microsoft.com/office/drawing/2014/main" val="3128797960"/>
                    </a:ext>
                  </a:extLst>
                </a:gridCol>
                <a:gridCol w="1158875">
                  <a:extLst>
                    <a:ext uri="{9D8B030D-6E8A-4147-A177-3AD203B41FA5}">
                      <a16:colId xmlns:a16="http://schemas.microsoft.com/office/drawing/2014/main" val="29879169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9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3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1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728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11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28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A2991-6DA7-B8A0-D1F8-81E4C9824C37}"/>
              </a:ext>
            </a:extLst>
          </p:cNvPr>
          <p:cNvSpPr txBox="1"/>
          <p:nvPr/>
        </p:nvSpPr>
        <p:spPr>
          <a:xfrm>
            <a:off x="939798" y="4438650"/>
            <a:ext cx="105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 Items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942B26-DCD0-2557-3593-E02056DF0FB0}"/>
              </a:ext>
            </a:extLst>
          </p:cNvPr>
          <p:cNvSpPr txBox="1"/>
          <p:nvPr/>
        </p:nvSpPr>
        <p:spPr>
          <a:xfrm>
            <a:off x="1022349" y="4842391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304F6-188B-EF1F-EF79-1BC16B497F00}"/>
              </a:ext>
            </a:extLst>
          </p:cNvPr>
          <p:cNvSpPr txBox="1"/>
          <p:nvPr/>
        </p:nvSpPr>
        <p:spPr>
          <a:xfrm>
            <a:off x="511176" y="5184696"/>
            <a:ext cx="16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[Item 1,Item 2]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8D9C9-034E-24E2-2F77-701D25F69D44}"/>
              </a:ext>
            </a:extLst>
          </p:cNvPr>
          <p:cNvSpPr txBox="1"/>
          <p:nvPr/>
        </p:nvSpPr>
        <p:spPr>
          <a:xfrm>
            <a:off x="1022349" y="5588437"/>
            <a:ext cx="1009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Items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EA1F8-4AC8-2075-3517-5E580C337C89}"/>
              </a:ext>
            </a:extLst>
          </p:cNvPr>
          <p:cNvSpPr txBox="1"/>
          <p:nvPr/>
        </p:nvSpPr>
        <p:spPr>
          <a:xfrm>
            <a:off x="10160000" y="4105553"/>
            <a:ext cx="136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weights [kg]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675681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5090C-BEF4-B419-3271-F5071D07D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D01FC-A0EF-9688-4828-A30214263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def</a:t>
            </a:r>
            <a:r>
              <a:rPr lang="en-US" dirty="0"/>
              <a:t> </a:t>
            </a:r>
            <a:r>
              <a:rPr lang="en-US" dirty="0" err="1"/>
              <a:t>knapSack</a:t>
            </a:r>
            <a:r>
              <a:rPr lang="en-US" dirty="0"/>
              <a:t>(W, </a:t>
            </a:r>
            <a:r>
              <a:rPr lang="en-US" dirty="0" err="1"/>
              <a:t>wt</a:t>
            </a:r>
            <a:r>
              <a:rPr lang="en-US" dirty="0"/>
              <a:t>, </a:t>
            </a:r>
            <a:r>
              <a:rPr lang="en-US" dirty="0" err="1"/>
              <a:t>val</a:t>
            </a:r>
            <a:r>
              <a:rPr lang="en-US" dirty="0"/>
              <a:t>, n):</a:t>
            </a:r>
          </a:p>
          <a:p>
            <a:r>
              <a:rPr lang="en-US" dirty="0"/>
              <a:t>    K </a:t>
            </a:r>
            <a:r>
              <a:rPr lang="en-US" b="1" dirty="0"/>
              <a:t>=</a:t>
            </a:r>
            <a:r>
              <a:rPr lang="en-US" dirty="0"/>
              <a:t> [[0 </a:t>
            </a:r>
            <a:r>
              <a:rPr lang="en-US" b="1" dirty="0"/>
              <a:t>for</a:t>
            </a:r>
            <a:r>
              <a:rPr lang="en-US" dirty="0"/>
              <a:t> x </a:t>
            </a:r>
            <a:r>
              <a:rPr lang="en-US" b="1" dirty="0"/>
              <a:t>in</a:t>
            </a:r>
            <a:r>
              <a:rPr lang="en-US" dirty="0"/>
              <a:t> range(W </a:t>
            </a:r>
            <a:r>
              <a:rPr lang="en-US" b="1" dirty="0"/>
              <a:t>+</a:t>
            </a:r>
            <a:r>
              <a:rPr lang="en-US" dirty="0"/>
              <a:t> 1)] </a:t>
            </a:r>
            <a:r>
              <a:rPr lang="en-US" b="1" dirty="0"/>
              <a:t>for</a:t>
            </a:r>
            <a:r>
              <a:rPr lang="en-US" dirty="0"/>
              <a:t> x </a:t>
            </a:r>
            <a:r>
              <a:rPr lang="en-US" b="1" dirty="0"/>
              <a:t>in</a:t>
            </a:r>
            <a:r>
              <a:rPr lang="en-US" dirty="0"/>
              <a:t> range(n </a:t>
            </a:r>
            <a:r>
              <a:rPr lang="en-US" b="1" dirty="0"/>
              <a:t>+</a:t>
            </a:r>
            <a:r>
              <a:rPr lang="en-US" dirty="0"/>
              <a:t> 1)] </a:t>
            </a:r>
          </a:p>
          <a:p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range(n </a:t>
            </a:r>
            <a:r>
              <a:rPr lang="en-US" b="1" dirty="0"/>
              <a:t>+</a:t>
            </a:r>
            <a:r>
              <a:rPr lang="en-US" dirty="0"/>
              <a:t> 1): </a:t>
            </a:r>
          </a:p>
          <a:p>
            <a:r>
              <a:rPr lang="en-US" dirty="0"/>
              <a:t>        </a:t>
            </a:r>
            <a:r>
              <a:rPr lang="en-US" b="1" dirty="0"/>
              <a:t>for</a:t>
            </a:r>
            <a:r>
              <a:rPr lang="en-US" dirty="0"/>
              <a:t> j </a:t>
            </a:r>
            <a:r>
              <a:rPr lang="en-US" b="1" dirty="0"/>
              <a:t>in</a:t>
            </a:r>
            <a:r>
              <a:rPr lang="en-US" dirty="0"/>
              <a:t> range(W </a:t>
            </a:r>
            <a:r>
              <a:rPr lang="en-US" b="1" dirty="0"/>
              <a:t>+</a:t>
            </a:r>
            <a:r>
              <a:rPr lang="en-US" dirty="0"/>
              <a:t> 1): </a:t>
            </a:r>
          </a:p>
          <a:p>
            <a:pPr fontAlgn="base"/>
            <a:r>
              <a:rPr lang="en-US" b="1" dirty="0"/>
              <a:t> 		if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b="1" dirty="0"/>
              <a:t>==</a:t>
            </a:r>
            <a:r>
              <a:rPr lang="en-US" dirty="0"/>
              <a:t> 0 </a:t>
            </a:r>
            <a:r>
              <a:rPr lang="en-US" b="1" dirty="0"/>
              <a:t>or</a:t>
            </a:r>
            <a:r>
              <a:rPr lang="en-US" dirty="0"/>
              <a:t> j </a:t>
            </a:r>
            <a:r>
              <a:rPr lang="en-US" b="1" dirty="0"/>
              <a:t>==</a:t>
            </a:r>
            <a:r>
              <a:rPr lang="en-US" dirty="0"/>
              <a:t> 0: </a:t>
            </a:r>
          </a:p>
          <a:p>
            <a:pPr fontAlgn="base"/>
            <a:r>
              <a:rPr lang="en-US" dirty="0"/>
              <a:t>               		 K[</a:t>
            </a:r>
            <a:r>
              <a:rPr lang="en-US" dirty="0" err="1"/>
              <a:t>i</a:t>
            </a:r>
            <a:r>
              <a:rPr lang="en-US" dirty="0"/>
              <a:t>][j] </a:t>
            </a:r>
            <a:r>
              <a:rPr lang="en-US" b="1" dirty="0"/>
              <a:t>=</a:t>
            </a:r>
            <a:r>
              <a:rPr lang="en-US" dirty="0"/>
              <a:t> 0</a:t>
            </a:r>
          </a:p>
          <a:p>
            <a:pPr fontAlgn="base"/>
            <a:endParaRPr lang="en-US" dirty="0"/>
          </a:p>
          <a:p>
            <a:pPr lvl="4"/>
            <a:r>
              <a:rPr lang="en-US" sz="2800" b="1" dirty="0" err="1"/>
              <a:t>elif</a:t>
            </a:r>
            <a:r>
              <a:rPr lang="en-US" sz="2800" dirty="0"/>
              <a:t> </a:t>
            </a:r>
            <a:r>
              <a:rPr lang="en-US" sz="2800" dirty="0" err="1"/>
              <a:t>wt</a:t>
            </a:r>
            <a:r>
              <a:rPr lang="en-US" sz="2800" dirty="0"/>
              <a:t>[i</a:t>
            </a:r>
            <a:r>
              <a:rPr lang="en-US" sz="2800" b="1" dirty="0"/>
              <a:t>-</a:t>
            </a:r>
            <a:r>
              <a:rPr lang="en-US" sz="2800" dirty="0"/>
              <a:t>1] &lt;</a:t>
            </a:r>
            <a:r>
              <a:rPr lang="en-US" sz="2800" b="1" dirty="0"/>
              <a:t>=</a:t>
            </a:r>
            <a:r>
              <a:rPr lang="en-US" sz="2800" dirty="0"/>
              <a:t> j:</a:t>
            </a:r>
          </a:p>
          <a:p>
            <a:pPr fontAlgn="base"/>
            <a:r>
              <a:rPr lang="en-US" dirty="0"/>
              <a:t>               		 K[</a:t>
            </a:r>
            <a:r>
              <a:rPr lang="en-US" dirty="0" err="1"/>
              <a:t>i</a:t>
            </a:r>
            <a:r>
              <a:rPr lang="en-US" dirty="0"/>
              <a:t>][j] </a:t>
            </a:r>
            <a:r>
              <a:rPr lang="en-US" b="1" dirty="0"/>
              <a:t>=</a:t>
            </a:r>
            <a:r>
              <a:rPr lang="en-US" sz="3200" dirty="0"/>
              <a:t> </a:t>
            </a:r>
            <a:r>
              <a:rPr lang="en-US" dirty="0"/>
              <a:t>max(</a:t>
            </a:r>
            <a:r>
              <a:rPr lang="en-US" dirty="0" err="1"/>
              <a:t>val</a:t>
            </a:r>
            <a:r>
              <a:rPr lang="en-US" dirty="0"/>
              <a:t>[i</a:t>
            </a:r>
            <a:r>
              <a:rPr lang="en-US" b="1" dirty="0"/>
              <a:t>-</a:t>
            </a:r>
            <a:r>
              <a:rPr lang="en-US" dirty="0"/>
              <a:t>1]</a:t>
            </a:r>
            <a:r>
              <a:rPr lang="en-US" b="1" dirty="0"/>
              <a:t> +</a:t>
            </a:r>
            <a:r>
              <a:rPr lang="en-US" sz="3200" dirty="0"/>
              <a:t> </a:t>
            </a:r>
            <a:r>
              <a:rPr lang="en-US" dirty="0"/>
              <a:t>K[i</a:t>
            </a:r>
            <a:r>
              <a:rPr lang="en-US" b="1" dirty="0"/>
              <a:t>-</a:t>
            </a:r>
            <a:r>
              <a:rPr lang="en-US" dirty="0"/>
              <a:t>1][j</a:t>
            </a:r>
            <a:r>
              <a:rPr lang="en-US" b="1" dirty="0"/>
              <a:t>-</a:t>
            </a:r>
            <a:r>
              <a:rPr lang="en-US" dirty="0" err="1"/>
              <a:t>wt</a:t>
            </a:r>
            <a:r>
              <a:rPr lang="en-US" dirty="0"/>
              <a:t>[i</a:t>
            </a:r>
            <a:r>
              <a:rPr lang="en-US" b="1" dirty="0"/>
              <a:t>-</a:t>
            </a:r>
            <a:r>
              <a:rPr lang="en-US" dirty="0"/>
              <a:t>1]],K[i</a:t>
            </a:r>
            <a:r>
              <a:rPr lang="en-US" b="1" dirty="0"/>
              <a:t>-</a:t>
            </a:r>
            <a:r>
              <a:rPr lang="en-US" dirty="0"/>
              <a:t>1][j]) 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 		</a:t>
            </a:r>
            <a:r>
              <a:rPr lang="en-US" b="1" dirty="0"/>
              <a:t>else</a:t>
            </a:r>
            <a:r>
              <a:rPr lang="en-US" dirty="0"/>
              <a:t>: </a:t>
            </a:r>
          </a:p>
          <a:p>
            <a:pPr fontAlgn="base"/>
            <a:r>
              <a:rPr lang="en-US" dirty="0"/>
              <a:t>                		K[</a:t>
            </a:r>
            <a:r>
              <a:rPr lang="en-US" dirty="0" err="1"/>
              <a:t>i</a:t>
            </a:r>
            <a:r>
              <a:rPr lang="en-US" dirty="0"/>
              <a:t>][j] </a:t>
            </a:r>
            <a:r>
              <a:rPr lang="en-US" b="1" dirty="0"/>
              <a:t>=</a:t>
            </a:r>
            <a:r>
              <a:rPr lang="en-US" dirty="0"/>
              <a:t> K[i</a:t>
            </a:r>
            <a:r>
              <a:rPr lang="en-US" b="1" dirty="0"/>
              <a:t>-</a:t>
            </a:r>
            <a:r>
              <a:rPr lang="en-US" dirty="0"/>
              <a:t>1][j] </a:t>
            </a:r>
          </a:p>
          <a:p>
            <a:pPr fontAlgn="base"/>
            <a:endParaRPr lang="en-US" dirty="0"/>
          </a:p>
          <a:p>
            <a:pPr lvl="4"/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CDC623-D68A-5FB7-FB88-7E4F8ABD905F}"/>
              </a:ext>
            </a:extLst>
          </p:cNvPr>
          <p:cNvSpPr txBox="1"/>
          <p:nvPr/>
        </p:nvSpPr>
        <p:spPr>
          <a:xfrm>
            <a:off x="8181975" y="1257300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# O(n*w)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B99C95-3AB9-F9B1-E312-FFC0937422EA}"/>
                  </a:ext>
                </a:extLst>
              </p:cNvPr>
              <p:cNvSpPr txBox="1"/>
              <p:nvPr/>
            </p:nvSpPr>
            <p:spPr>
              <a:xfrm>
                <a:off x="8900246" y="2066028"/>
                <a:ext cx="3171825" cy="879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</m:t>
                          </m:r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=0</m:t>
                          </m:r>
                        </m:sub>
                        <m:sup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p>
                        <m:e/>
                      </m:nary>
                      <m:nary>
                        <m:naryPr>
                          <m:chr m:val="∑"/>
                          <m:ctrlPr>
                            <a:rPr kumimoji="0" lang="pt-BR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𝑗</m:t>
                          </m:r>
                          <m:r>
                            <a:rPr kumimoji="0" lang="pt-BR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=0</m:t>
                          </m:r>
                        </m:sub>
                        <m:sup>
                          <m:r>
                            <a:rPr kumimoji="0" lang="en-US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𝑤</m:t>
                          </m:r>
                        </m:sup>
                        <m:e>
                          <m:r>
                            <a:rPr kumimoji="0" lang="en-US" sz="1800" b="0" i="1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1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B99C95-3AB9-F9B1-E312-FFC0937422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0246" y="2066028"/>
                <a:ext cx="3171825" cy="87985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557E04-04C0-0306-410F-FCCCFE766863}"/>
                  </a:ext>
                </a:extLst>
              </p:cNvPr>
              <p:cNvSpPr txBox="1"/>
              <p:nvPr/>
            </p:nvSpPr>
            <p:spPr>
              <a:xfrm>
                <a:off x="9618518" y="3186287"/>
                <a:ext cx="1735282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</m:t>
                          </m:r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=0</m:t>
                          </m:r>
                        </m:sub>
                        <m:sup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kumimoji="0" lang="pt-B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𝑤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−0+1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557E04-04C0-0306-410F-FCCCFE7668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18518" y="3186287"/>
                <a:ext cx="1735282" cy="8487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E41CC3C-5E5C-B9D6-5873-C22C739C5F20}"/>
                  </a:ext>
                </a:extLst>
              </p:cNvPr>
              <p:cNvSpPr txBox="1"/>
              <p:nvPr/>
            </p:nvSpPr>
            <p:spPr>
              <a:xfrm>
                <a:off x="9292937" y="4169982"/>
                <a:ext cx="2899063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/>
                        <m:sup>
                          <m: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𝑤</m:t>
                          </m:r>
                        </m:sup>
                      </m:sSup>
                      <m:nary>
                        <m:naryPr>
                          <m:chr m:val="∑"/>
                          <m:ctrlP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0" lang="en-US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𝑖</m:t>
                          </m:r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=0</m:t>
                          </m:r>
                        </m:sub>
                        <m:sup>
                          <m:r>
                            <a:rPr kumimoji="0" lang="pt-BR" sz="18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kumimoji="0" lang="pt-BR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1 =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𝑤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∗(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</m:t>
                              </m:r>
                              <m:r>
                                <a:rPr kumimoji="0" lang="en-US" sz="18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−0+1)</m:t>
                              </m:r>
                            </m:e>
                            <m:sup/>
                          </m:sSup>
                        </m:e>
                      </m:nary>
                    </m:oMath>
                  </m:oMathPara>
                </a14:m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E41CC3C-5E5C-B9D6-5873-C22C739C5F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2937" y="4169982"/>
                <a:ext cx="2899063" cy="84875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85DADBDC-866E-D9C9-BBF1-703168AD0C6D}"/>
              </a:ext>
            </a:extLst>
          </p:cNvPr>
          <p:cNvSpPr txBox="1"/>
          <p:nvPr/>
        </p:nvSpPr>
        <p:spPr>
          <a:xfrm>
            <a:off x="9793864" y="5269534"/>
            <a:ext cx="227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O(n*w)</a:t>
            </a:r>
          </a:p>
        </p:txBody>
      </p:sp>
    </p:spTree>
    <p:extLst>
      <p:ext uri="{BB962C8B-B14F-4D97-AF65-F5344CB8AC3E}">
        <p14:creationId xmlns:p14="http://schemas.microsoft.com/office/powerpoint/2010/main" val="85946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1071-8255-EA30-37FF-AFEC2022B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0-1 Knapsack Problem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1AA5064-9E7E-E6B2-867C-A13125ACC37A}"/>
                  </a:ext>
                </a:extLst>
              </p:cNvPr>
              <p:cNvSpPr txBox="1"/>
              <p:nvPr/>
            </p:nvSpPr>
            <p:spPr>
              <a:xfrm>
                <a:off x="1371600" y="2244436"/>
                <a:ext cx="3013364" cy="8798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/>
                      </m:nary>
                      <m:nary>
                        <m:naryPr>
                          <m:chr m:val="∑"/>
                          <m:ctrlPr>
                            <a:rPr lang="pt-BR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pt-BR" i="1" dirty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1AA5064-9E7E-E6B2-867C-A13125ACC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1600" y="2244436"/>
                <a:ext cx="3013364" cy="87985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2B55B6-9812-9139-CB0F-FB0EC72BA2C9}"/>
                  </a:ext>
                </a:extLst>
              </p:cNvPr>
              <p:cNvSpPr txBox="1"/>
              <p:nvPr/>
            </p:nvSpPr>
            <p:spPr>
              <a:xfrm>
                <a:off x="1953491" y="3408218"/>
                <a:ext cx="2431473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−0+1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72B55B6-9812-9139-CB0F-FB0EC72BA2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3491" y="3408218"/>
                <a:ext cx="2431473" cy="84875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93D37E-B9C3-C6B8-23BE-B75A39BCDEE2}"/>
                  </a:ext>
                </a:extLst>
              </p:cNvPr>
              <p:cNvSpPr txBox="1"/>
              <p:nvPr/>
            </p:nvSpPr>
            <p:spPr>
              <a:xfrm>
                <a:off x="1984663" y="4582391"/>
                <a:ext cx="2919845" cy="848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/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sup>
                      </m:sSup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 =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∗(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−0+1)</m:t>
                              </m:r>
                            </m:e>
                            <m:sup/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A93D37E-B9C3-C6B8-23BE-B75A39BCDE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4663" y="4582391"/>
                <a:ext cx="2919845" cy="8487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55F02638-3ABC-ABA3-C7C3-A7F28FA76154}"/>
              </a:ext>
            </a:extLst>
          </p:cNvPr>
          <p:cNvSpPr txBox="1"/>
          <p:nvPr/>
        </p:nvSpPr>
        <p:spPr>
          <a:xfrm>
            <a:off x="2202873" y="5912427"/>
            <a:ext cx="303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O(n*w)</a:t>
            </a:r>
          </a:p>
        </p:txBody>
      </p:sp>
    </p:spTree>
    <p:extLst>
      <p:ext uri="{BB962C8B-B14F-4D97-AF65-F5344CB8AC3E}">
        <p14:creationId xmlns:p14="http://schemas.microsoft.com/office/powerpoint/2010/main" val="311837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2848-D929-E240-DACE-CB63CD65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/>
              <a:t>Dynamic Programming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E897FE6-D10F-1C5F-5EAE-E03425514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285" y="2344381"/>
            <a:ext cx="6211715" cy="412844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AA399D-029A-ACEB-23C8-F64A8E45C238}"/>
              </a:ext>
            </a:extLst>
          </p:cNvPr>
          <p:cNvSpPr txBox="1"/>
          <p:nvPr/>
        </p:nvSpPr>
        <p:spPr>
          <a:xfrm>
            <a:off x="630243" y="252597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dirty="0"/>
              <a:t>F(N) = F(N-1) + F(N-2)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A9160D-0081-C736-146C-3F200B3DDDCF}"/>
              </a:ext>
            </a:extLst>
          </p:cNvPr>
          <p:cNvSpPr txBox="1"/>
          <p:nvPr/>
        </p:nvSpPr>
        <p:spPr>
          <a:xfrm>
            <a:off x="630243" y="3437596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formula for calculating the N-</a:t>
            </a:r>
            <a:r>
              <a:rPr lang="en-US" sz="2400" dirty="0" err="1"/>
              <a:t>th</a:t>
            </a:r>
            <a:endParaRPr lang="en-US" sz="2400" dirty="0"/>
          </a:p>
          <a:p>
            <a:r>
              <a:rPr lang="en-US" sz="2400" dirty="0"/>
              <a:t>Fibonacci-number with recursion</a:t>
            </a:r>
          </a:p>
          <a:p>
            <a:r>
              <a:rPr lang="en-US" sz="2400" dirty="0"/>
              <a:t>(note that there are several overlapping</a:t>
            </a:r>
          </a:p>
          <a:p>
            <a:r>
              <a:rPr lang="en-US" sz="2400" dirty="0"/>
              <a:t>subproblems we have to solve several times)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5B296F-6C2C-A4C6-FCBA-A52EC6C5CDF1}"/>
              </a:ext>
            </a:extLst>
          </p:cNvPr>
          <p:cNvSpPr txBox="1"/>
          <p:nvPr/>
        </p:nvSpPr>
        <p:spPr>
          <a:xfrm>
            <a:off x="630243" y="5167312"/>
            <a:ext cx="51769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dynamic programming</a:t>
            </a:r>
          </a:p>
          <a:p>
            <a:r>
              <a:rPr lang="en-US" sz="2400" dirty="0"/>
              <a:t> store these values </a:t>
            </a:r>
          </a:p>
          <a:p>
            <a:r>
              <a:rPr lang="en-US" sz="2400" dirty="0"/>
              <a:t>(so there is no need for recalculating them)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6F9E098-43E6-309C-282F-F36B3D331F9E}"/>
              </a:ext>
            </a:extLst>
          </p:cNvPr>
          <p:cNvCxnSpPr/>
          <p:nvPr/>
        </p:nvCxnSpPr>
        <p:spPr>
          <a:xfrm>
            <a:off x="3850106" y="5823284"/>
            <a:ext cx="17485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681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113A-8244-42BC-A630-5A106EBB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/>
              <a:t>Dynamic Programming</a:t>
            </a:r>
            <a:endParaRPr lang="en-GB" b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B8CA0-12CB-E4DF-0624-DDBE20BE33F2}"/>
              </a:ext>
            </a:extLst>
          </p:cNvPr>
          <p:cNvSpPr txBox="1"/>
          <p:nvPr/>
        </p:nvSpPr>
        <p:spPr>
          <a:xfrm>
            <a:off x="838199" y="1976734"/>
            <a:ext cx="1005438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Dynamic programming approach sacrifices extra memory</a:t>
            </a:r>
          </a:p>
          <a:p>
            <a:r>
              <a:rPr lang="en-US" sz="3200" dirty="0"/>
              <a:t>in exchange for faster running time  </a:t>
            </a:r>
          </a:p>
        </p:txBody>
      </p:sp>
    </p:spTree>
    <p:extLst>
      <p:ext uri="{BB962C8B-B14F-4D97-AF65-F5344CB8AC3E}">
        <p14:creationId xmlns:p14="http://schemas.microsoft.com/office/powerpoint/2010/main" val="2538341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1113A-8244-42BC-A630-5A106EBB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/>
              <a:t>Dynamic Programming and Divide and Conquer</a:t>
            </a:r>
            <a:endParaRPr lang="en-GB" b="1" u="sng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17466ED-7F5B-4AAB-BA9B-6CC135EF1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802187"/>
          </a:xfrm>
        </p:spPr>
        <p:txBody>
          <a:bodyPr>
            <a:normAutofit/>
          </a:bodyPr>
          <a:lstStyle/>
          <a:p>
            <a:r>
              <a:rPr lang="hu-HU" dirty="0"/>
              <a:t>several </a:t>
            </a:r>
            <a:r>
              <a:rPr lang="en-US" dirty="0"/>
              <a:t>problem</a:t>
            </a:r>
            <a:r>
              <a:rPr lang="hu-HU" dirty="0"/>
              <a:t>s</a:t>
            </a:r>
            <a:r>
              <a:rPr lang="en-US" dirty="0"/>
              <a:t> can be solved by combining optimal solutions to </a:t>
            </a:r>
            <a:r>
              <a:rPr lang="en-US" i="1" dirty="0"/>
              <a:t>non-overlapping</a:t>
            </a:r>
            <a:r>
              <a:rPr lang="en-US" dirty="0"/>
              <a:t> subproblems</a:t>
            </a:r>
            <a:endParaRPr lang="hu-HU" dirty="0"/>
          </a:p>
          <a:p>
            <a:r>
              <a:rPr lang="hu-HU" dirty="0"/>
              <a:t>this</a:t>
            </a:r>
            <a:r>
              <a:rPr lang="en-US" dirty="0"/>
              <a:t> strategy is called </a:t>
            </a:r>
            <a:r>
              <a:rPr lang="en-US" b="1" dirty="0"/>
              <a:t>divide and conquer</a:t>
            </a:r>
            <a:r>
              <a:rPr lang="en-US" dirty="0"/>
              <a:t> </a:t>
            </a:r>
            <a:r>
              <a:rPr lang="hu-HU" dirty="0"/>
              <a:t>method</a:t>
            </a:r>
          </a:p>
          <a:p>
            <a:r>
              <a:rPr lang="hu-HU" dirty="0"/>
              <a:t>overlapping subproblems -</a:t>
            </a:r>
            <a:r>
              <a:rPr lang="hu-HU" dirty="0">
                <a:sym typeface="Wingdings" panose="05000000000000000000" pitchFamily="2" charset="2"/>
              </a:rPr>
              <a:t> dynamic programming</a:t>
            </a:r>
          </a:p>
          <a:p>
            <a:r>
              <a:rPr lang="hu-HU" dirty="0">
                <a:sym typeface="Wingdings" panose="05000000000000000000" pitchFamily="2" charset="2"/>
              </a:rPr>
              <a:t>non-overlapping subproblems - divide and conquer method</a:t>
            </a:r>
            <a:endParaRPr lang="hu-HU" dirty="0"/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102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05542-27F1-4BCD-7A65-55827232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Knapsack Problem finds application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0622C-D396-FF7F-812D-443FD8F7E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Optimizing Material Usage: It helps in finding the most efficient way to cut raw materials to minimize waste.</a:t>
            </a:r>
          </a:p>
          <a:p>
            <a:r>
              <a:rPr lang="en-US" dirty="0"/>
              <a:t>finding the least wasteful way to cut raw materials</a:t>
            </a:r>
          </a:p>
          <a:p>
            <a:r>
              <a:rPr lang="en-US" dirty="0"/>
              <a:t>selection of investments and portfolios</a:t>
            </a:r>
          </a:p>
          <a:p>
            <a:r>
              <a:rPr lang="en-US" dirty="0"/>
              <a:t>selection of assets for asset-backed securitization</a:t>
            </a:r>
          </a:p>
          <a:p>
            <a:r>
              <a:rPr lang="en-US" dirty="0"/>
              <a:t>construction and scoring of tests in which the test-takers have a choice as to which questions they answer</a:t>
            </a:r>
          </a:p>
        </p:txBody>
      </p:sp>
    </p:spTree>
    <p:extLst>
      <p:ext uri="{BB962C8B-B14F-4D97-AF65-F5344CB8AC3E}">
        <p14:creationId xmlns:p14="http://schemas.microsoft.com/office/powerpoint/2010/main" val="4023911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96164-9F58-7404-C3F6-B1FDFE160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9E2CE-1184-1F3B-458B-0C2DDE491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DIVISIBLE KNAPSACK PROBLEM(we can take fractions of the given items – fast algorithm)</a:t>
            </a:r>
          </a:p>
          <a:p>
            <a:r>
              <a:rPr lang="en-US" dirty="0"/>
              <a:t>0-1 KNAPSACK PROBLEM (either we take a given item or do not take – complex solution)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4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3136</TotalTime>
  <Words>4180</Words>
  <Application>Microsoft Office PowerPoint</Application>
  <PresentationFormat>Widescreen</PresentationFormat>
  <Paragraphs>898</Paragraphs>
  <Slides>46</Slides>
  <Notes>19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Calibri</vt:lpstr>
      <vt:lpstr>Calibri Light</vt:lpstr>
      <vt:lpstr>Cambria Math</vt:lpstr>
      <vt:lpstr>Söhne</vt:lpstr>
      <vt:lpstr>Office Theme</vt:lpstr>
      <vt:lpstr>Dynamic Programming</vt:lpstr>
      <vt:lpstr>Dynamic Programming Introduction</vt:lpstr>
      <vt:lpstr>Dynamic Programming Introduction</vt:lpstr>
      <vt:lpstr>So when we can use Dynamic Programming</vt:lpstr>
      <vt:lpstr>Dynamic Programming</vt:lpstr>
      <vt:lpstr>Dynamic Programming</vt:lpstr>
      <vt:lpstr>Dynamic Programming and Divide and Conquer</vt:lpstr>
      <vt:lpstr>The Knapsack Problem finds application</vt:lpstr>
      <vt:lpstr>Knapsack Problem</vt:lpstr>
      <vt:lpstr>Divisible Knapsack Problem</vt:lpstr>
      <vt:lpstr>0-1 Knapsack Problem</vt:lpstr>
      <vt:lpstr>0-1 Knapsack Problem</vt:lpstr>
      <vt:lpstr>The Knapsack Introduction</vt:lpstr>
      <vt:lpstr>Knapsack Problem</vt:lpstr>
      <vt:lpstr>Knapsack Problem</vt:lpstr>
      <vt:lpstr>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Knapsack Problem Example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 what items to include? </vt:lpstr>
      <vt:lpstr>0-1 Knapsack Problem</vt:lpstr>
      <vt:lpstr>0-1 Knapsack Problem</vt:lpstr>
      <vt:lpstr>0-1 Knapsack Problem</vt:lpstr>
      <vt:lpstr>0-1 Knapsack Problem</vt:lpstr>
      <vt:lpstr>0-1 Knapsack Problem</vt:lpstr>
      <vt:lpstr>0-1 Knapsack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Programming</dc:title>
  <dc:creator>mostafa hisham</dc:creator>
  <cp:lastModifiedBy>mostafa hisham</cp:lastModifiedBy>
  <cp:revision>3</cp:revision>
  <dcterms:created xsi:type="dcterms:W3CDTF">2023-12-14T13:48:53Z</dcterms:created>
  <dcterms:modified xsi:type="dcterms:W3CDTF">2023-12-31T15:27:39Z</dcterms:modified>
</cp:coreProperties>
</file>

<file path=docProps/thumbnail.jpeg>
</file>